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H0gzbXxZE+hEFoGP99KnyClHb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7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0" name="Google Shape;20;p7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88" name="Google Shape;88;p17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 extrusionOk="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35" name="Google Shape;35;p9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1482A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3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4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2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>
            <a:spLocks noGrp="1"/>
          </p:cNvSpPr>
          <p:nvPr>
            <p:ph type="pic" idx="2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spcFirstLastPara="1" wrap="square" lIns="457200" tIns="365750" rIns="45700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None/>
              <a:defRPr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75" name="Google Shape;75;p15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sz="2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1" name="Google Shape;11;p6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26548744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 r="-1" b="24979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600"/>
              <a:buFont typeface="Twentieth Century"/>
              <a:buNone/>
            </a:pPr>
            <a:r>
              <a:rPr lang="en-GB" sz="5600"/>
              <a:t>SPECIAL MOMENTS, SPECIAL PEOPLE</a:t>
            </a:r>
            <a:endParaRPr/>
          </a:p>
        </p:txBody>
      </p:sp>
      <p:sp>
        <p:nvSpPr>
          <p:cNvPr id="95" name="Google Shape;95;p1"/>
          <p:cNvSpPr txBox="1">
            <a:spLocks noGrp="1"/>
          </p:cNvSpPr>
          <p:nvPr>
            <p:ph type="subTitle" idx="1"/>
          </p:nvPr>
        </p:nvSpPr>
        <p:spPr>
          <a:xfrm>
            <a:off x="2619375" y="4471607"/>
            <a:ext cx="6953250" cy="86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Session 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" descr="Question mark on green pastel background"/>
          <p:cNvPicPr preferRelativeResize="0"/>
          <p:nvPr/>
        </p:nvPicPr>
        <p:blipFill rotWithShape="1">
          <a:blip r:embed="rId3">
            <a:alphaModFix/>
          </a:blip>
          <a:srcRect t="12490" r="-1" b="12490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2245932" y="893763"/>
            <a:ext cx="7340048" cy="165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GB"/>
              <a:t>FOR YOU</a:t>
            </a:r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xfrm>
            <a:off x="2245932" y="2775004"/>
            <a:ext cx="7340048" cy="3189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952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Char char=" "/>
            </a:pPr>
            <a:r>
              <a:rPr lang="en-GB" sz="1500"/>
              <a:t>Listen to Karl perform the poem:</a:t>
            </a:r>
            <a:endParaRPr/>
          </a:p>
          <a:p>
            <a:pPr marL="91440" lvl="0" indent="-9525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lang="en-GB" sz="1500" u="sng">
                <a:solidFill>
                  <a:schemeClr val="hlink"/>
                </a:solidFill>
                <a:hlinkClick r:id="rId4"/>
              </a:rPr>
              <a:t>https://vimeo.com/265487449</a:t>
            </a:r>
            <a:endParaRPr sz="1500"/>
          </a:p>
          <a:p>
            <a:pPr marL="91440" lvl="0" indent="-9525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lang="en-GB" sz="1500"/>
              <a:t>What are your initial thoughts about this poem?</a:t>
            </a:r>
            <a:endParaRPr/>
          </a:p>
          <a:p>
            <a:pPr marL="91440" lvl="0" indent="-9525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lang="en-GB" sz="1500"/>
              <a:t>Why do you think he has written it?</a:t>
            </a:r>
            <a:endParaRPr/>
          </a:p>
          <a:p>
            <a:pPr marL="91440" lvl="0" indent="-9525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lang="en-GB" sz="1500"/>
              <a:t>What important words and phrases help us picture his mother and gain an idea of what she is like or how Karl feels about her?</a:t>
            </a:r>
            <a:endParaRPr/>
          </a:p>
          <a:p>
            <a:pPr marL="91440" lvl="0" indent="-9525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lang="en-GB" sz="1500"/>
              <a:t>What words or phrases would you use to describe her? Why?</a:t>
            </a:r>
            <a:endParaRPr/>
          </a:p>
          <a:p>
            <a:pPr marL="91440" lvl="0" indent="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/>
          <p:nvPr/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Twentieth Century"/>
              <a:buNone/>
            </a:pPr>
            <a:r>
              <a:rPr lang="en-GB">
                <a:solidFill>
                  <a:srgbClr val="FFFFFF"/>
                </a:solidFill>
              </a:rPr>
              <a:t>READING</a:t>
            </a:r>
            <a:endParaRPr/>
          </a:p>
        </p:txBody>
      </p:sp>
      <p:grpSp>
        <p:nvGrpSpPr>
          <p:cNvPr id="109" name="Google Shape;109;p3"/>
          <p:cNvGrpSpPr/>
          <p:nvPr/>
        </p:nvGrpSpPr>
        <p:grpSpPr>
          <a:xfrm>
            <a:off x="5603875" y="1262632"/>
            <a:ext cx="5641974" cy="4304161"/>
            <a:chOff x="0" y="308544"/>
            <a:chExt cx="5641974" cy="4304161"/>
          </a:xfrm>
        </p:grpSpPr>
        <p:sp>
          <p:nvSpPr>
            <p:cNvPr id="110" name="Google Shape;110;p3"/>
            <p:cNvSpPr/>
            <p:nvPr/>
          </p:nvSpPr>
          <p:spPr>
            <a:xfrm>
              <a:off x="0" y="308544"/>
              <a:ext cx="5641974" cy="1015560"/>
            </a:xfrm>
            <a:prstGeom prst="roundRect">
              <a:avLst>
                <a:gd name="adj" fmla="val 16667"/>
              </a:avLst>
            </a:prstGeom>
            <a:solidFill>
              <a:srgbClr val="2383C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 txBox="1"/>
            <p:nvPr/>
          </p:nvSpPr>
          <p:spPr>
            <a:xfrm>
              <a:off x="49576" y="358120"/>
              <a:ext cx="5542822" cy="91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Twentieth Century"/>
                <a:buNone/>
              </a:pPr>
              <a:r>
                <a:rPr lang="en-GB" sz="28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Read the poems: New Year?, Friends and The City of my Birth</a:t>
              </a:r>
              <a:endParaRPr sz="2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0" y="1404745"/>
              <a:ext cx="5641974" cy="1015560"/>
            </a:xfrm>
            <a:prstGeom prst="roundRect">
              <a:avLst>
                <a:gd name="adj" fmla="val 16667"/>
              </a:avLst>
            </a:prstGeom>
            <a:solidFill>
              <a:srgbClr val="2499CB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 txBox="1"/>
            <p:nvPr/>
          </p:nvSpPr>
          <p:spPr>
            <a:xfrm>
              <a:off x="49576" y="1454321"/>
              <a:ext cx="5542822" cy="91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Twentieth Century"/>
                <a:buNone/>
              </a:pPr>
              <a:r>
                <a:rPr lang="en-GB" sz="28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What language does he use to show you how he feels about these things?</a:t>
              </a:r>
              <a:endParaRPr sz="2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0" y="2500945"/>
              <a:ext cx="5641974" cy="1015560"/>
            </a:xfrm>
            <a:prstGeom prst="roundRect">
              <a:avLst>
                <a:gd name="adj" fmla="val 16667"/>
              </a:avLst>
            </a:prstGeom>
            <a:solidFill>
              <a:srgbClr val="24B2D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49576" y="2550521"/>
              <a:ext cx="5542822" cy="91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Twentieth Century"/>
                <a:buNone/>
              </a:pPr>
              <a:r>
                <a:rPr lang="en-GB" sz="28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Are they good experiences?</a:t>
              </a:r>
              <a:endParaRPr sz="2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0" y="3597145"/>
              <a:ext cx="5641974" cy="1015560"/>
            </a:xfrm>
            <a:prstGeom prst="roundRect">
              <a:avLst>
                <a:gd name="adj" fmla="val 16667"/>
              </a:avLst>
            </a:prstGeom>
            <a:solidFill>
              <a:srgbClr val="25CCD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49576" y="3646721"/>
              <a:ext cx="5542822" cy="9164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Twentieth Century"/>
                <a:buNone/>
              </a:pPr>
              <a:r>
                <a:rPr lang="en-GB" sz="28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“The City of my Birth” – what does this title tell us?</a:t>
              </a:r>
              <a:endParaRPr sz="2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>
            <a:spLocks noGrp="1"/>
          </p:cNvSpPr>
          <p:nvPr>
            <p:ph type="title"/>
          </p:nvPr>
        </p:nvSpPr>
        <p:spPr>
          <a:xfrm>
            <a:off x="992518" y="442913"/>
            <a:ext cx="5185645" cy="163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GB"/>
              <a:t>WHO OR WHAT IS SPECIAL TO YOU?</a:t>
            </a:r>
            <a:endParaRPr/>
          </a:p>
        </p:txBody>
      </p:sp>
      <p:sp>
        <p:nvSpPr>
          <p:cNvPr id="123" name="Google Shape;123;p4"/>
          <p:cNvSpPr txBox="1">
            <a:spLocks noGrp="1"/>
          </p:cNvSpPr>
          <p:nvPr>
            <p:ph type="body" idx="1"/>
          </p:nvPr>
        </p:nvSpPr>
        <p:spPr>
          <a:xfrm>
            <a:off x="992519" y="2312988"/>
            <a:ext cx="5296964" cy="365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91440" lvl="0" indent="-1397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GB"/>
              <a:t>Why is this person, place or think special?</a:t>
            </a:r>
            <a:endParaRPr/>
          </a:p>
          <a:p>
            <a:pPr marL="91440" lvl="0" indent="-13970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GB"/>
              <a:t>How would you describe them/it?</a:t>
            </a:r>
            <a:endParaRPr/>
          </a:p>
          <a:p>
            <a:pPr marL="91440" lvl="0" indent="-13970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GB"/>
              <a:t>What would you want to tell others about this person, place or thing?</a:t>
            </a:r>
            <a:endParaRPr/>
          </a:p>
          <a:p>
            <a:pPr marL="91440" lvl="0" indent="-13970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GB"/>
              <a:t>Record your ideas:</a:t>
            </a:r>
            <a:endParaRPr/>
          </a:p>
          <a:p>
            <a:pPr marL="91440" lvl="0" indent="-139700" algn="l" rtl="0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GB"/>
              <a:t>In a drawing and as a collection of words and phrases</a:t>
            </a:r>
            <a:endParaRPr/>
          </a:p>
        </p:txBody>
      </p:sp>
      <p:pic>
        <p:nvPicPr>
          <p:cNvPr id="124" name="Google Shape;124;p4" descr="Confused Pers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37967" y="1934660"/>
            <a:ext cx="2988679" cy="2988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>
            <a:spLocks noGrp="1"/>
          </p:cNvSpPr>
          <p:nvPr>
            <p:ph type="title"/>
          </p:nvPr>
        </p:nvSpPr>
        <p:spPr>
          <a:xfrm>
            <a:off x="992518" y="442913"/>
            <a:ext cx="5271804" cy="163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n-GB"/>
              <a:t>CREATE YOUR OWN POEM</a:t>
            </a:r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body" idx="1"/>
          </p:nvPr>
        </p:nvSpPr>
        <p:spPr>
          <a:xfrm>
            <a:off x="992519" y="2312988"/>
            <a:ext cx="5271804" cy="365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9144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 "/>
            </a:pPr>
            <a:r>
              <a:rPr lang="en-GB"/>
              <a:t>Now use your ideas to draft a poem about the place, person or thing that is special to you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GB"/>
              <a:t>Think about: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GB"/>
              <a:t>Descriptive language</a:t>
            </a:r>
            <a:endParaRPr/>
          </a:p>
          <a:p>
            <a:pPr marL="91440" lvl="0" indent="-1397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Char char=" "/>
            </a:pPr>
            <a:r>
              <a:rPr lang="en-GB"/>
              <a:t>Language that evokes emotions</a:t>
            </a:r>
            <a:endParaRPr/>
          </a:p>
        </p:txBody>
      </p:sp>
      <p:pic>
        <p:nvPicPr>
          <p:cNvPr id="131" name="Google Shape;131;p5" descr="Empty speech bubbles"/>
          <p:cNvPicPr preferRelativeResize="0"/>
          <p:nvPr/>
        </p:nvPicPr>
        <p:blipFill rotWithShape="1">
          <a:blip r:embed="rId3">
            <a:alphaModFix/>
          </a:blip>
          <a:srcRect l="29971" r="21476" b="-1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 extrusionOk="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Integr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895D466D72340A406A281ABC51974" ma:contentTypeVersion="18" ma:contentTypeDescription="Create a new document." ma:contentTypeScope="" ma:versionID="aca66136da53eab052e7384795d19237">
  <xsd:schema xmlns:xsd="http://www.w3.org/2001/XMLSchema" xmlns:xs="http://www.w3.org/2001/XMLSchema" xmlns:p="http://schemas.microsoft.com/office/2006/metadata/properties" xmlns:ns2="1fc34104-45e8-4a19-a76b-f12184e50945" xmlns:ns3="15371745-fb9e-45e1-b3f8-3e40ca9391df" targetNamespace="http://schemas.microsoft.com/office/2006/metadata/properties" ma:root="true" ma:fieldsID="92710059ff4219623075d0f1d96cc9fa" ns2:_="" ns3:_="">
    <xsd:import namespace="1fc34104-45e8-4a19-a76b-f12184e50945"/>
    <xsd:import namespace="15371745-fb9e-45e1-b3f8-3e40ca9391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34104-45e8-4a19-a76b-f12184e509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c84179-c349-4356-be95-5a7b591d09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71745-fb9e-45e1-b3f8-3e40ca9391d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f307093-6992-4e47-950d-badaef9857a9}" ma:internalName="TaxCatchAll" ma:showField="CatchAllData" ma:web="15371745-fb9e-45e1-b3f8-3e40ca9391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5371745-fb9e-45e1-b3f8-3e40ca9391df" xsi:nil="true"/>
    <lcf76f155ced4ddcb4097134ff3c332f xmlns="1fc34104-45e8-4a19-a76b-f12184e5094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98E158-0F7F-4530-9EB9-9548970B92BE}"/>
</file>

<file path=customXml/itemProps2.xml><?xml version="1.0" encoding="utf-8"?>
<ds:datastoreItem xmlns:ds="http://schemas.openxmlformats.org/officeDocument/2006/customXml" ds:itemID="{C84A121F-6145-4FF2-963E-66ADFE2902B7}"/>
</file>

<file path=customXml/itemProps3.xml><?xml version="1.0" encoding="utf-8"?>
<ds:datastoreItem xmlns:ds="http://schemas.openxmlformats.org/officeDocument/2006/customXml" ds:itemID="{674F026A-4A7C-4731-B712-269DD96BFE7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Widescreen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Noto Sans Symbols</vt:lpstr>
      <vt:lpstr>Twentieth Century</vt:lpstr>
      <vt:lpstr>Integral</vt:lpstr>
      <vt:lpstr>SPECIAL MOMENTS, SPECIAL PEOPLE</vt:lpstr>
      <vt:lpstr>FOR YOU</vt:lpstr>
      <vt:lpstr>READING</vt:lpstr>
      <vt:lpstr>WHO OR WHAT IS SPECIAL TO YOU?</vt:lpstr>
      <vt:lpstr>CREATE YOUR OWN POEM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 McMurray</dc:creator>
  <cp:lastModifiedBy>Head of School Mill Lane - Horsford CofE VA Primary School</cp:lastModifiedBy>
  <cp:revision>1</cp:revision>
  <dcterms:created xsi:type="dcterms:W3CDTF">2021-06-14T14:10:15Z</dcterms:created>
  <dcterms:modified xsi:type="dcterms:W3CDTF">2025-01-30T22:23:24Z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0x0101002CC895D466D72340A406A281ABC51974</vt:lpwstr>
  </property>
</Properties>
</file>