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0" roundtripDataSignature="AMtx7miH0gzbXxZE+hEFoGP99KnyClHbt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customschemas.google.com/relationships/presentationmetadata" Target="metadata"/><Relationship Id="rId4" Type="http://schemas.openxmlformats.org/officeDocument/2006/relationships/slide" Target="slides/slide3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7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rgbClr val="1482A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7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 extrusionOk="0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7"/>
          <p:cNvSpPr txBox="1"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  <a:defRPr sz="5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7"/>
          <p:cNvSpPr txBox="1"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0C0C0C"/>
                </a:solidFill>
              </a:defRPr>
            </a:lvl1pPr>
            <a:lvl2pPr lvl="1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7" name="Google Shape;17;p7"/>
          <p:cNvSpPr txBox="1">
            <a:spLocks noGrp="1"/>
          </p:cNvSpPr>
          <p:nvPr>
            <p:ph type="dt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7"/>
          <p:cNvSpPr txBox="1">
            <a:spLocks noGrp="1"/>
          </p:cNvSpPr>
          <p:nvPr>
            <p:ph type="ftr" idx="11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cxnSp>
        <p:nvCxnSpPr>
          <p:cNvPr id="20" name="Google Shape;20;p7"/>
          <p:cNvCxnSpPr/>
          <p:nvPr/>
        </p:nvCxnSpPr>
        <p:spPr>
          <a:xfrm rot="10800000">
            <a:off x="8386843" y="5264106"/>
            <a:ext cx="0" cy="914400"/>
          </a:xfrm>
          <a:prstGeom prst="straightConnector1">
            <a:avLst/>
          </a:prstGeom>
          <a:noFill/>
          <a:ln w="19050" cap="flat" cmpd="sng">
            <a:solidFill>
              <a:srgbClr val="1482AB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body" idx="1"/>
          </p:nvPr>
        </p:nvSpPr>
        <p:spPr>
          <a:xfrm rot="5400000">
            <a:off x="3872484" y="-562356"/>
            <a:ext cx="4023360" cy="9720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>
            <a:endParaRPr/>
          </a:p>
        </p:txBody>
      </p:sp>
      <p:sp>
        <p:nvSpPr>
          <p:cNvPr id="79" name="Google Shape;79;p16"/>
          <p:cNvSpPr txBox="1">
            <a:spLocks noGrp="1"/>
          </p:cNvSpPr>
          <p:nvPr>
            <p:ph type="dt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6"/>
          <p:cNvSpPr txBox="1">
            <a:spLocks noGrp="1"/>
          </p:cNvSpPr>
          <p:nvPr>
            <p:ph type="ftr" idx="11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6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Vertical Title and Text" type="vertTitleAndTx">
  <p:cSld name="VERTICAL_TITLE_AND_VERTICAL_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>
            <a:spLocks noGrp="1"/>
          </p:cNvSpPr>
          <p:nvPr>
            <p:ph type="title"/>
          </p:nvPr>
        </p:nvSpPr>
        <p:spPr>
          <a:xfrm rot="5400000">
            <a:off x="7334251" y="2152650"/>
            <a:ext cx="54102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91425" rIns="45700" bIns="91425" anchor="ctr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body" idx="1"/>
          </p:nvPr>
        </p:nvSpPr>
        <p:spPr>
          <a:xfrm rot="5400000">
            <a:off x="2076451" y="-323850"/>
            <a:ext cx="5410200" cy="75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>
            <a:endParaRPr/>
          </a:p>
        </p:txBody>
      </p:sp>
      <p:sp>
        <p:nvSpPr>
          <p:cNvPr id="85" name="Google Shape;85;p17"/>
          <p:cNvSpPr txBox="1">
            <a:spLocks noGrp="1"/>
          </p:cNvSpPr>
          <p:nvPr>
            <p:ph type="dt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7"/>
          <p:cNvSpPr txBox="1">
            <a:spLocks noGrp="1"/>
          </p:cNvSpPr>
          <p:nvPr>
            <p:ph type="ftr" idx="11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7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cxnSp>
        <p:nvCxnSpPr>
          <p:cNvPr id="88" name="Google Shape;88;p17"/>
          <p:cNvCxnSpPr/>
          <p:nvPr/>
        </p:nvCxnSpPr>
        <p:spPr>
          <a:xfrm rot="10800000">
            <a:off x="10058400" y="59263"/>
            <a:ext cx="0" cy="9144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dt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ftr" idx="11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rgbClr val="1D9AA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9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 extrusionOk="0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  <a:defRPr sz="5000"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0C0C0C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dt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ftr" idx="11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cxnSp>
        <p:nvCxnSpPr>
          <p:cNvPr id="35" name="Google Shape;35;p9"/>
          <p:cNvCxnSpPr/>
          <p:nvPr/>
        </p:nvCxnSpPr>
        <p:spPr>
          <a:xfrm rot="10800000">
            <a:off x="8386843" y="5264106"/>
            <a:ext cx="0" cy="914400"/>
          </a:xfrm>
          <a:prstGeom prst="straightConnector1">
            <a:avLst/>
          </a:prstGeom>
          <a:noFill/>
          <a:ln w="19050" cap="flat" cmpd="sng">
            <a:solidFill>
              <a:srgbClr val="1482AB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0"/>
          <p:cNvSpPr txBox="1"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body" idx="1"/>
          </p:nvPr>
        </p:nvSpPr>
        <p:spPr>
          <a:xfrm>
            <a:off x="1024127" y="2286000"/>
            <a:ext cx="475488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body" idx="2"/>
          </p:nvPr>
        </p:nvSpPr>
        <p:spPr>
          <a:xfrm>
            <a:off x="5989320" y="2286000"/>
            <a:ext cx="475488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dt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0"/>
          <p:cNvSpPr txBox="1">
            <a:spLocks noGrp="1"/>
          </p:cNvSpPr>
          <p:nvPr>
            <p:ph type="ftr" idx="11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1"/>
          <p:cNvSpPr txBox="1"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45700" rIns="137150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cap="none">
                <a:solidFill>
                  <a:schemeClr val="accen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2"/>
          </p:nvPr>
        </p:nvSpPr>
        <p:spPr>
          <a:xfrm>
            <a:off x="1024128" y="2967788"/>
            <a:ext cx="4754880" cy="33415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body" idx="3"/>
          </p:nvPr>
        </p:nvSpPr>
        <p:spPr>
          <a:xfrm>
            <a:off x="5990888" y="2179636"/>
            <a:ext cx="4754880" cy="822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45700" rIns="137150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cap="none">
                <a:solidFill>
                  <a:schemeClr val="accen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4"/>
          </p:nvPr>
        </p:nvSpPr>
        <p:spPr>
          <a:xfrm>
            <a:off x="5990888" y="2967788"/>
            <a:ext cx="4754880" cy="33415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dt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ftr" idx="11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2"/>
          <p:cNvSpPr txBox="1">
            <a:spLocks noGrp="1"/>
          </p:cNvSpPr>
          <p:nvPr>
            <p:ph type="dt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2"/>
          <p:cNvSpPr txBox="1">
            <a:spLocks noGrp="1"/>
          </p:cNvSpPr>
          <p:nvPr>
            <p:ph type="ftr" idx="11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>
            <a:spLocks noGrp="1"/>
          </p:cNvSpPr>
          <p:nvPr>
            <p:ph type="dt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ftr" idx="11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4000"/>
              <a:buFont typeface="Twentieth Century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body" idx="1"/>
          </p:nvPr>
        </p:nvSpPr>
        <p:spPr>
          <a:xfrm>
            <a:off x="5715000" y="822960"/>
            <a:ext cx="5678424" cy="5184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Char char=" 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Char char="🢝"/>
              <a:defRPr sz="2000"/>
            </a:lvl2pPr>
            <a:lvl3pPr marL="1371600" lvl="2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🢝"/>
              <a:defRPr sz="1600"/>
            </a:lvl3pPr>
            <a:lvl4pPr marL="1828800" lvl="3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🢝"/>
              <a:defRPr sz="1600"/>
            </a:lvl4pPr>
            <a:lvl5pPr marL="2286000" lvl="4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🢝"/>
              <a:defRPr sz="1600"/>
            </a:lvl5pPr>
            <a:lvl6pPr marL="2743200" lvl="5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🢝"/>
              <a:defRPr sz="1600"/>
            </a:lvl6pPr>
            <a:lvl7pPr marL="3200400" lvl="6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🢝"/>
              <a:defRPr sz="1600"/>
            </a:lvl7pPr>
            <a:lvl8pPr marL="3657600" lvl="7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🢝"/>
              <a:defRPr sz="1600"/>
            </a:lvl8pPr>
            <a:lvl9pPr marL="4114800" lvl="8" indent="-3302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Char char="🢝"/>
              <a:defRPr sz="1600"/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body" idx="2"/>
          </p:nvPr>
        </p:nvSpPr>
        <p:spPr>
          <a:xfrm>
            <a:off x="1024128" y="2257506"/>
            <a:ext cx="4389120" cy="3762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dt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ftr" idx="11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4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icture with Caption" type="picTx">
  <p:cSld name="PICTURE_WITH_CAPTION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  <a:defRPr sz="5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5"/>
          <p:cNvSpPr>
            <a:spLocks noGrp="1"/>
          </p:cNvSpPr>
          <p:nvPr>
            <p:ph type="pic" idx="2"/>
          </p:nvPr>
        </p:nvSpPr>
        <p:spPr>
          <a:xfrm>
            <a:off x="0" y="-1"/>
            <a:ext cx="12188952" cy="4572000"/>
          </a:xfrm>
          <a:prstGeom prst="rect">
            <a:avLst/>
          </a:prstGeom>
          <a:solidFill>
            <a:srgbClr val="76CEEF"/>
          </a:solidFill>
          <a:ln>
            <a:noFill/>
          </a:ln>
        </p:spPr>
        <p:txBody>
          <a:bodyPr spcFirstLastPara="1" wrap="square" lIns="457200" tIns="365750" rIns="45700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Twentieth Century"/>
              <a:buNone/>
              <a:defRPr sz="32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R="0" lvl="1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None/>
              <a:defRPr sz="2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marR="0" lvl="2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  <a:defRPr sz="2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marR="0" lvl="3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marR="0" lvl="4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marR="0" lvl="5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R="0" lvl="6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R="0" lvl="7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R="0" lvl="8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body" idx="1"/>
          </p:nvPr>
        </p:nvSpPr>
        <p:spPr>
          <a:xfrm>
            <a:off x="8610600" y="4960138"/>
            <a:ext cx="3200400" cy="1463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0C0C0C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dt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5"/>
          <p:cNvSpPr txBox="1">
            <a:spLocks noGrp="1"/>
          </p:cNvSpPr>
          <p:nvPr>
            <p:ph type="ftr" idx="11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5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cxnSp>
        <p:nvCxnSpPr>
          <p:cNvPr id="75" name="Google Shape;75;p15"/>
          <p:cNvCxnSpPr/>
          <p:nvPr/>
        </p:nvCxnSpPr>
        <p:spPr>
          <a:xfrm rot="10800000">
            <a:off x="8386843" y="5264106"/>
            <a:ext cx="0" cy="9144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  <a:defRPr sz="5000" b="0" i="0" u="none" strike="noStrike" cap="non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6"/>
          <p:cNvSpPr txBox="1"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marR="0" lvl="0" indent="-3683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wentieth Century"/>
              <a:buChar char=" "/>
              <a:defRPr sz="22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🢝"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endParaRPr/>
          </a:p>
        </p:txBody>
      </p:sp>
      <p:sp>
        <p:nvSpPr>
          <p:cNvPr id="8" name="Google Shape;8;p6"/>
          <p:cNvSpPr txBox="1">
            <a:spLocks noGrp="1"/>
          </p:cNvSpPr>
          <p:nvPr>
            <p:ph type="dt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endParaRPr/>
          </a:p>
        </p:txBody>
      </p:sp>
      <p:sp>
        <p:nvSpPr>
          <p:cNvPr id="9" name="Google Shape;9;p6"/>
          <p:cNvSpPr txBox="1">
            <a:spLocks noGrp="1"/>
          </p:cNvSpPr>
          <p:nvPr>
            <p:ph type="ftr" idx="11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endParaRPr/>
          </a:p>
        </p:txBody>
      </p:sp>
      <p:sp>
        <p:nvSpPr>
          <p:cNvPr id="10" name="Google Shape;10;p6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L="0" marR="0" lvl="1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marL="0" marR="0" lvl="2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marL="0" marR="0" lvl="3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marL="0" marR="0" lvl="4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marL="0" marR="0" lvl="5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L="0" marR="0" lvl="6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L="0" marR="0" lvl="7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L="0" marR="0" lvl="8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cxnSp>
        <p:nvCxnSpPr>
          <p:cNvPr id="11" name="Google Shape;11;p6"/>
          <p:cNvCxnSpPr/>
          <p:nvPr/>
        </p:nvCxnSpPr>
        <p:spPr>
          <a:xfrm rot="10800000">
            <a:off x="762000" y="826324"/>
            <a:ext cx="0" cy="9144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vimeo.com/265487449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Google Shape;93;p1"/>
          <p:cNvPicPr preferRelativeResize="0"/>
          <p:nvPr/>
        </p:nvPicPr>
        <p:blipFill rotWithShape="1">
          <a:blip r:embed="rId3">
            <a:alphaModFix/>
          </a:blip>
          <a:srcRect r="-1" b="24979"/>
          <a:stretch/>
        </p:blipFill>
        <p:spPr>
          <a:xfrm>
            <a:off x="1524" y="10"/>
            <a:ext cx="12188952" cy="6857990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"/>
          <p:cNvSpPr txBox="1">
            <a:spLocks noGrp="1"/>
          </p:cNvSpPr>
          <p:nvPr>
            <p:ph type="ctrTitle"/>
          </p:nvPr>
        </p:nvSpPr>
        <p:spPr>
          <a:xfrm>
            <a:off x="2190750" y="1346268"/>
            <a:ext cx="7810500" cy="3125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600"/>
              <a:buFont typeface="Twentieth Century"/>
              <a:buNone/>
            </a:pPr>
            <a:r>
              <a:rPr lang="en-GB" sz="5600"/>
              <a:t>SPECIAL MOMENTS, SPECIAL PEOPLE</a:t>
            </a:r>
            <a:endParaRPr/>
          </a:p>
        </p:txBody>
      </p:sp>
      <p:sp>
        <p:nvSpPr>
          <p:cNvPr id="95" name="Google Shape;95;p1"/>
          <p:cNvSpPr txBox="1">
            <a:spLocks noGrp="1"/>
          </p:cNvSpPr>
          <p:nvPr>
            <p:ph type="subTitle" idx="1"/>
          </p:nvPr>
        </p:nvSpPr>
        <p:spPr>
          <a:xfrm>
            <a:off x="2619375" y="4471607"/>
            <a:ext cx="6953250" cy="8623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/>
              <a:t>Session 9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2" descr="Question mark on green pastel background"/>
          <p:cNvPicPr preferRelativeResize="0"/>
          <p:nvPr/>
        </p:nvPicPr>
        <p:blipFill rotWithShape="1">
          <a:blip r:embed="rId3">
            <a:alphaModFix/>
          </a:blip>
          <a:srcRect t="12490" r="-1" b="12490"/>
          <a:stretch/>
        </p:blipFill>
        <p:spPr>
          <a:xfrm>
            <a:off x="1524" y="10"/>
            <a:ext cx="12188952" cy="6857990"/>
          </a:xfrm>
          <a:prstGeom prst="rect">
            <a:avLst/>
          </a:prstGeom>
          <a:solidFill>
            <a:srgbClr val="ECECEC"/>
          </a:solidFill>
          <a:ln w="88900" cap="sq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101" name="Google Shape;101;p2"/>
          <p:cNvSpPr txBox="1">
            <a:spLocks noGrp="1"/>
          </p:cNvSpPr>
          <p:nvPr>
            <p:ph type="title"/>
          </p:nvPr>
        </p:nvSpPr>
        <p:spPr>
          <a:xfrm>
            <a:off x="2245932" y="893763"/>
            <a:ext cx="7340048" cy="1651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en-GB"/>
              <a:t>FOR YOU</a:t>
            </a:r>
            <a:endParaRPr/>
          </a:p>
        </p:txBody>
      </p:sp>
      <p:sp>
        <p:nvSpPr>
          <p:cNvPr id="102" name="Google Shape;102;p2"/>
          <p:cNvSpPr txBox="1">
            <a:spLocks noGrp="1"/>
          </p:cNvSpPr>
          <p:nvPr>
            <p:ph type="body" idx="1"/>
          </p:nvPr>
        </p:nvSpPr>
        <p:spPr>
          <a:xfrm>
            <a:off x="2245932" y="2775004"/>
            <a:ext cx="7340048" cy="3189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91440" lvl="0" indent="-9525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500"/>
              <a:buChar char=" "/>
            </a:pPr>
            <a:r>
              <a:rPr lang="en-GB" sz="1500"/>
              <a:t>Listen to Karl perform the poem:</a:t>
            </a:r>
            <a:endParaRPr/>
          </a:p>
          <a:p>
            <a:pPr marL="91440" lvl="0" indent="-95250" algn="l" rtl="0">
              <a:lnSpc>
                <a:spcPct val="130000"/>
              </a:lnSpc>
              <a:spcBef>
                <a:spcPts val="1400"/>
              </a:spcBef>
              <a:spcAft>
                <a:spcPts val="0"/>
              </a:spcAft>
              <a:buSzPts val="1500"/>
              <a:buChar char=" "/>
            </a:pPr>
            <a:r>
              <a:rPr lang="en-GB" sz="1500" u="sng">
                <a:solidFill>
                  <a:schemeClr val="hlink"/>
                </a:solidFill>
                <a:hlinkClick r:id="rId4"/>
              </a:rPr>
              <a:t>https://vimeo.com/265487449</a:t>
            </a:r>
            <a:endParaRPr sz="1500"/>
          </a:p>
          <a:p>
            <a:pPr marL="91440" lvl="0" indent="-95250" algn="l" rtl="0">
              <a:lnSpc>
                <a:spcPct val="130000"/>
              </a:lnSpc>
              <a:spcBef>
                <a:spcPts val="1400"/>
              </a:spcBef>
              <a:spcAft>
                <a:spcPts val="0"/>
              </a:spcAft>
              <a:buSzPts val="1500"/>
              <a:buChar char=" "/>
            </a:pPr>
            <a:r>
              <a:rPr lang="en-GB" sz="1500"/>
              <a:t>What are your initial thoughts about this poem?</a:t>
            </a:r>
            <a:endParaRPr/>
          </a:p>
          <a:p>
            <a:pPr marL="91440" lvl="0" indent="-95250" algn="l" rtl="0">
              <a:lnSpc>
                <a:spcPct val="130000"/>
              </a:lnSpc>
              <a:spcBef>
                <a:spcPts val="1400"/>
              </a:spcBef>
              <a:spcAft>
                <a:spcPts val="0"/>
              </a:spcAft>
              <a:buSzPts val="1500"/>
              <a:buChar char=" "/>
            </a:pPr>
            <a:r>
              <a:rPr lang="en-GB" sz="1500"/>
              <a:t>Why do you think he has written it?</a:t>
            </a:r>
            <a:endParaRPr/>
          </a:p>
          <a:p>
            <a:pPr marL="91440" lvl="0" indent="-95250" algn="l" rtl="0">
              <a:lnSpc>
                <a:spcPct val="130000"/>
              </a:lnSpc>
              <a:spcBef>
                <a:spcPts val="1400"/>
              </a:spcBef>
              <a:spcAft>
                <a:spcPts val="0"/>
              </a:spcAft>
              <a:buSzPts val="1500"/>
              <a:buChar char=" "/>
            </a:pPr>
            <a:r>
              <a:rPr lang="en-GB" sz="1500"/>
              <a:t>What important words and phrases help us picture his mother and gain an idea of what she is like or how Karl feels about her?</a:t>
            </a:r>
            <a:endParaRPr/>
          </a:p>
          <a:p>
            <a:pPr marL="91440" lvl="0" indent="-95250" algn="l" rtl="0">
              <a:lnSpc>
                <a:spcPct val="130000"/>
              </a:lnSpc>
              <a:spcBef>
                <a:spcPts val="1400"/>
              </a:spcBef>
              <a:spcAft>
                <a:spcPts val="0"/>
              </a:spcAft>
              <a:buSzPts val="1500"/>
              <a:buChar char=" "/>
            </a:pPr>
            <a:r>
              <a:rPr lang="en-GB" sz="1500"/>
              <a:t>What words or phrases would you use to describe her? Why?</a:t>
            </a:r>
            <a:endParaRPr/>
          </a:p>
          <a:p>
            <a:pPr marL="91440" lvl="0" indent="0" algn="l" rtl="0">
              <a:lnSpc>
                <a:spcPct val="130000"/>
              </a:lnSpc>
              <a:spcBef>
                <a:spcPts val="1400"/>
              </a:spcBef>
              <a:spcAft>
                <a:spcPts val="0"/>
              </a:spcAft>
              <a:buSzPts val="1500"/>
              <a:buNone/>
            </a:pPr>
            <a:endParaRPr sz="15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3"/>
          <p:cNvSpPr/>
          <p:nvPr/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08" name="Google Shape;108;p3"/>
          <p:cNvSpPr txBox="1"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Twentieth Century"/>
              <a:buNone/>
            </a:pPr>
            <a:r>
              <a:rPr lang="en-GB">
                <a:solidFill>
                  <a:srgbClr val="FFFFFF"/>
                </a:solidFill>
              </a:rPr>
              <a:t>READING</a:t>
            </a:r>
            <a:endParaRPr/>
          </a:p>
        </p:txBody>
      </p:sp>
      <p:grpSp>
        <p:nvGrpSpPr>
          <p:cNvPr id="109" name="Google Shape;109;p3"/>
          <p:cNvGrpSpPr/>
          <p:nvPr/>
        </p:nvGrpSpPr>
        <p:grpSpPr>
          <a:xfrm>
            <a:off x="5603875" y="1262632"/>
            <a:ext cx="5641974" cy="4304161"/>
            <a:chOff x="0" y="308544"/>
            <a:chExt cx="5641974" cy="4304161"/>
          </a:xfrm>
        </p:grpSpPr>
        <p:sp>
          <p:nvSpPr>
            <p:cNvPr id="110" name="Google Shape;110;p3"/>
            <p:cNvSpPr/>
            <p:nvPr/>
          </p:nvSpPr>
          <p:spPr>
            <a:xfrm>
              <a:off x="0" y="308544"/>
              <a:ext cx="5641974" cy="1015560"/>
            </a:xfrm>
            <a:prstGeom prst="roundRect">
              <a:avLst>
                <a:gd name="adj" fmla="val 16667"/>
              </a:avLst>
            </a:prstGeom>
            <a:solidFill>
              <a:srgbClr val="2383C6"/>
            </a:solidFill>
            <a:ln w="158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3"/>
            <p:cNvSpPr txBox="1"/>
            <p:nvPr/>
          </p:nvSpPr>
          <p:spPr>
            <a:xfrm>
              <a:off x="49576" y="358120"/>
              <a:ext cx="5542822" cy="91640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6675" tIns="106675" rIns="106675" bIns="10667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Twentieth Century"/>
                <a:buNone/>
              </a:pPr>
              <a:r>
                <a:rPr lang="en-GB" sz="2800" b="0" i="0" u="none" strike="noStrike" cap="none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Read the poems: New Year?, Friends and The City of my Birth</a:t>
              </a:r>
              <a:endParaRPr sz="28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endParaRPr>
            </a:p>
          </p:txBody>
        </p:sp>
        <p:sp>
          <p:nvSpPr>
            <p:cNvPr id="112" name="Google Shape;112;p3"/>
            <p:cNvSpPr/>
            <p:nvPr/>
          </p:nvSpPr>
          <p:spPr>
            <a:xfrm>
              <a:off x="0" y="1404745"/>
              <a:ext cx="5641974" cy="1015560"/>
            </a:xfrm>
            <a:prstGeom prst="roundRect">
              <a:avLst>
                <a:gd name="adj" fmla="val 16667"/>
              </a:avLst>
            </a:prstGeom>
            <a:solidFill>
              <a:srgbClr val="2499CB"/>
            </a:solidFill>
            <a:ln w="158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3"/>
            <p:cNvSpPr txBox="1"/>
            <p:nvPr/>
          </p:nvSpPr>
          <p:spPr>
            <a:xfrm>
              <a:off x="49576" y="1454321"/>
              <a:ext cx="5542822" cy="91640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6675" tIns="106675" rIns="106675" bIns="10667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Twentieth Century"/>
                <a:buNone/>
              </a:pPr>
              <a:r>
                <a:rPr lang="en-GB" sz="2800" b="0" i="0" u="none" strike="noStrike" cap="none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What language does he use to show you how he feels about these things?</a:t>
              </a:r>
              <a:endParaRPr sz="28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endParaRPr>
            </a:p>
          </p:txBody>
        </p:sp>
        <p:sp>
          <p:nvSpPr>
            <p:cNvPr id="114" name="Google Shape;114;p3"/>
            <p:cNvSpPr/>
            <p:nvPr/>
          </p:nvSpPr>
          <p:spPr>
            <a:xfrm>
              <a:off x="0" y="2500945"/>
              <a:ext cx="5641974" cy="1015560"/>
            </a:xfrm>
            <a:prstGeom prst="roundRect">
              <a:avLst>
                <a:gd name="adj" fmla="val 16667"/>
              </a:avLst>
            </a:prstGeom>
            <a:solidFill>
              <a:srgbClr val="24B2D1"/>
            </a:solidFill>
            <a:ln w="158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3"/>
            <p:cNvSpPr txBox="1"/>
            <p:nvPr/>
          </p:nvSpPr>
          <p:spPr>
            <a:xfrm>
              <a:off x="49576" y="2550521"/>
              <a:ext cx="5542822" cy="91640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6675" tIns="106675" rIns="106675" bIns="10667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Twentieth Century"/>
                <a:buNone/>
              </a:pPr>
              <a:r>
                <a:rPr lang="en-GB" sz="2800" b="0" i="0" u="none" strike="noStrike" cap="none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Are they good experiences?</a:t>
              </a:r>
              <a:endParaRPr sz="28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endParaRPr>
            </a:p>
          </p:txBody>
        </p:sp>
        <p:sp>
          <p:nvSpPr>
            <p:cNvPr id="116" name="Google Shape;116;p3"/>
            <p:cNvSpPr/>
            <p:nvPr/>
          </p:nvSpPr>
          <p:spPr>
            <a:xfrm>
              <a:off x="0" y="3597145"/>
              <a:ext cx="5641974" cy="1015560"/>
            </a:xfrm>
            <a:prstGeom prst="roundRect">
              <a:avLst>
                <a:gd name="adj" fmla="val 16667"/>
              </a:avLst>
            </a:prstGeom>
            <a:solidFill>
              <a:srgbClr val="25CCD6"/>
            </a:solidFill>
            <a:ln w="158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3"/>
            <p:cNvSpPr txBox="1"/>
            <p:nvPr/>
          </p:nvSpPr>
          <p:spPr>
            <a:xfrm>
              <a:off x="49576" y="3646721"/>
              <a:ext cx="5542822" cy="91640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6675" tIns="106675" rIns="106675" bIns="10667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Twentieth Century"/>
                <a:buNone/>
              </a:pPr>
              <a:r>
                <a:rPr lang="en-GB" sz="2800" b="0" i="0" u="none" strike="noStrike" cap="none">
                  <a:solidFill>
                    <a:schemeClr val="lt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rPr>
                <a:t>“The City of my Birth” – what does this title tell us?</a:t>
              </a:r>
              <a:endParaRPr sz="28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4"/>
          <p:cNvSpPr txBox="1">
            <a:spLocks noGrp="1"/>
          </p:cNvSpPr>
          <p:nvPr>
            <p:ph type="title"/>
          </p:nvPr>
        </p:nvSpPr>
        <p:spPr>
          <a:xfrm>
            <a:off x="992518" y="442913"/>
            <a:ext cx="5185645" cy="1639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en-GB"/>
              <a:t>WHO OR WHAT IS SPECIAL TO YOU?</a:t>
            </a:r>
            <a:endParaRPr/>
          </a:p>
        </p:txBody>
      </p:sp>
      <p:sp>
        <p:nvSpPr>
          <p:cNvPr id="123" name="Google Shape;123;p4"/>
          <p:cNvSpPr txBox="1">
            <a:spLocks noGrp="1"/>
          </p:cNvSpPr>
          <p:nvPr>
            <p:ph type="body" idx="1"/>
          </p:nvPr>
        </p:nvSpPr>
        <p:spPr>
          <a:xfrm>
            <a:off x="992519" y="2312988"/>
            <a:ext cx="5296964" cy="3651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 lnSpcReduction="10000"/>
          </a:bodyPr>
          <a:lstStyle/>
          <a:p>
            <a:pPr marL="91440" lvl="0" indent="-1397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2200"/>
              <a:buChar char=" "/>
            </a:pPr>
            <a:r>
              <a:rPr lang="en-GB"/>
              <a:t>Why is this person, place or think special?</a:t>
            </a:r>
            <a:endParaRPr/>
          </a:p>
          <a:p>
            <a:pPr marL="91440" lvl="0" indent="-139700" algn="l" rtl="0">
              <a:lnSpc>
                <a:spcPct val="130000"/>
              </a:lnSpc>
              <a:spcBef>
                <a:spcPts val="1400"/>
              </a:spcBef>
              <a:spcAft>
                <a:spcPts val="0"/>
              </a:spcAft>
              <a:buSzPts val="2200"/>
              <a:buChar char=" "/>
            </a:pPr>
            <a:r>
              <a:rPr lang="en-GB"/>
              <a:t>How would you describe them/it?</a:t>
            </a:r>
            <a:endParaRPr/>
          </a:p>
          <a:p>
            <a:pPr marL="91440" lvl="0" indent="-139700" algn="l" rtl="0">
              <a:lnSpc>
                <a:spcPct val="130000"/>
              </a:lnSpc>
              <a:spcBef>
                <a:spcPts val="1400"/>
              </a:spcBef>
              <a:spcAft>
                <a:spcPts val="0"/>
              </a:spcAft>
              <a:buSzPts val="2200"/>
              <a:buChar char=" "/>
            </a:pPr>
            <a:r>
              <a:rPr lang="en-GB"/>
              <a:t>What would you want to tell others about this person, place or thing?</a:t>
            </a:r>
            <a:endParaRPr/>
          </a:p>
          <a:p>
            <a:pPr marL="91440" lvl="0" indent="-139700" algn="l" rtl="0">
              <a:lnSpc>
                <a:spcPct val="130000"/>
              </a:lnSpc>
              <a:spcBef>
                <a:spcPts val="1400"/>
              </a:spcBef>
              <a:spcAft>
                <a:spcPts val="0"/>
              </a:spcAft>
              <a:buSzPts val="2200"/>
              <a:buChar char=" "/>
            </a:pPr>
            <a:r>
              <a:rPr lang="en-GB"/>
              <a:t>Record your ideas:</a:t>
            </a:r>
            <a:endParaRPr/>
          </a:p>
          <a:p>
            <a:pPr marL="91440" lvl="0" indent="-139700" algn="l" rtl="0">
              <a:lnSpc>
                <a:spcPct val="130000"/>
              </a:lnSpc>
              <a:spcBef>
                <a:spcPts val="1400"/>
              </a:spcBef>
              <a:spcAft>
                <a:spcPts val="0"/>
              </a:spcAft>
              <a:buSzPts val="2200"/>
              <a:buChar char=" "/>
            </a:pPr>
            <a:r>
              <a:rPr lang="en-GB"/>
              <a:t>In a drawing and as a collection of words and phrases</a:t>
            </a:r>
            <a:endParaRPr/>
          </a:p>
        </p:txBody>
      </p:sp>
      <p:pic>
        <p:nvPicPr>
          <p:cNvPr id="124" name="Google Shape;124;p4" descr="Confused Person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37967" y="1934660"/>
            <a:ext cx="2988679" cy="29886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5"/>
          <p:cNvSpPr txBox="1">
            <a:spLocks noGrp="1"/>
          </p:cNvSpPr>
          <p:nvPr>
            <p:ph type="title"/>
          </p:nvPr>
        </p:nvSpPr>
        <p:spPr>
          <a:xfrm>
            <a:off x="992518" y="442913"/>
            <a:ext cx="5271804" cy="1639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en-GB"/>
              <a:t>CREATE YOUR OWN POEM</a:t>
            </a:r>
            <a:endParaRPr/>
          </a:p>
        </p:txBody>
      </p:sp>
      <p:sp>
        <p:nvSpPr>
          <p:cNvPr id="130" name="Google Shape;130;p5"/>
          <p:cNvSpPr txBox="1">
            <a:spLocks noGrp="1"/>
          </p:cNvSpPr>
          <p:nvPr>
            <p:ph type="body" idx="1"/>
          </p:nvPr>
        </p:nvSpPr>
        <p:spPr>
          <a:xfrm>
            <a:off x="992519" y="2312988"/>
            <a:ext cx="5271804" cy="3651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91440" lvl="0" indent="-139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00"/>
              <a:buChar char=" "/>
            </a:pPr>
            <a:r>
              <a:rPr lang="en-GB"/>
              <a:t>Now use your ideas to draft a poem about the place, person or thing that is special to you</a:t>
            </a:r>
            <a:endParaRPr/>
          </a:p>
          <a:p>
            <a:pPr marL="91440" lvl="0" indent="-1397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200"/>
              <a:buChar char=" "/>
            </a:pPr>
            <a:r>
              <a:rPr lang="en-GB"/>
              <a:t>Think about:</a:t>
            </a:r>
            <a:endParaRPr/>
          </a:p>
          <a:p>
            <a:pPr marL="91440" lvl="0" indent="-1397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200"/>
              <a:buChar char=" "/>
            </a:pPr>
            <a:r>
              <a:rPr lang="en-GB"/>
              <a:t>Descriptive language</a:t>
            </a:r>
            <a:endParaRPr/>
          </a:p>
          <a:p>
            <a:pPr marL="91440" lvl="0" indent="-139700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200"/>
              <a:buChar char=" "/>
            </a:pPr>
            <a:r>
              <a:rPr lang="en-GB"/>
              <a:t>Language that evokes emotions</a:t>
            </a:r>
            <a:endParaRPr/>
          </a:p>
        </p:txBody>
      </p:sp>
      <p:pic>
        <p:nvPicPr>
          <p:cNvPr id="131" name="Google Shape;131;p5" descr="Empty speech bubbles"/>
          <p:cNvPicPr preferRelativeResize="0"/>
          <p:nvPr/>
        </p:nvPicPr>
        <p:blipFill rotWithShape="1">
          <a:blip r:embed="rId3">
            <a:alphaModFix/>
          </a:blip>
          <a:srcRect l="29971" r="21476" b="-1"/>
          <a:stretch/>
        </p:blipFill>
        <p:spPr>
          <a:xfrm>
            <a:off x="7203882" y="10"/>
            <a:ext cx="4988118" cy="6857990"/>
          </a:xfrm>
          <a:custGeom>
            <a:avLst/>
            <a:gdLst/>
            <a:ahLst/>
            <a:cxnLst/>
            <a:rect l="l" t="t" r="r" b="b"/>
            <a:pathLst>
              <a:path w="4901771" h="6858000" extrusionOk="0">
                <a:moveTo>
                  <a:pt x="1623023" y="0"/>
                </a:moveTo>
                <a:lnTo>
                  <a:pt x="2716256" y="0"/>
                </a:lnTo>
                <a:lnTo>
                  <a:pt x="3496422" y="0"/>
                </a:lnTo>
                <a:lnTo>
                  <a:pt x="4544484" y="0"/>
                </a:lnTo>
                <a:lnTo>
                  <a:pt x="4710787" y="0"/>
                </a:lnTo>
                <a:lnTo>
                  <a:pt x="4901771" y="0"/>
                </a:lnTo>
                <a:lnTo>
                  <a:pt x="4901771" y="6858000"/>
                </a:lnTo>
                <a:lnTo>
                  <a:pt x="4710787" y="6858000"/>
                </a:lnTo>
                <a:lnTo>
                  <a:pt x="4544484" y="6858000"/>
                </a:lnTo>
                <a:lnTo>
                  <a:pt x="3496422" y="6858000"/>
                </a:lnTo>
                <a:lnTo>
                  <a:pt x="2716256" y="6858000"/>
                </a:lnTo>
                <a:lnTo>
                  <a:pt x="2502754" y="6858000"/>
                </a:lnTo>
                <a:lnTo>
                  <a:pt x="2390998" y="6780599"/>
                </a:lnTo>
                <a:cubicBezTo>
                  <a:pt x="2217180" y="6653108"/>
                  <a:pt x="2046553" y="6515397"/>
                  <a:pt x="1874350" y="6374814"/>
                </a:cubicBezTo>
                <a:cubicBezTo>
                  <a:pt x="928725" y="5602839"/>
                  <a:pt x="0" y="4969131"/>
                  <a:pt x="0" y="3621656"/>
                </a:cubicBezTo>
                <a:cubicBezTo>
                  <a:pt x="0" y="2093192"/>
                  <a:pt x="573736" y="754641"/>
                  <a:pt x="1600899" y="14997"/>
                </a:cubicBezTo>
                <a:close/>
              </a:path>
            </a:pathLst>
          </a:cu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Integral">
  <a:themeElements>
    <a:clrScheme name="Integral">
      <a:dk1>
        <a:srgbClr val="000000"/>
      </a:dk1>
      <a:lt1>
        <a:srgbClr val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C895D466D72340A406A281ABC51974" ma:contentTypeVersion="18" ma:contentTypeDescription="Create a new document." ma:contentTypeScope="" ma:versionID="aca66136da53eab052e7384795d19237">
  <xsd:schema xmlns:xsd="http://www.w3.org/2001/XMLSchema" xmlns:xs="http://www.w3.org/2001/XMLSchema" xmlns:p="http://schemas.microsoft.com/office/2006/metadata/properties" xmlns:ns2="1fc34104-45e8-4a19-a76b-f12184e50945" xmlns:ns3="15371745-fb9e-45e1-b3f8-3e40ca9391df" targetNamespace="http://schemas.microsoft.com/office/2006/metadata/properties" ma:root="true" ma:fieldsID="92710059ff4219623075d0f1d96cc9fa" ns2:_="" ns3:_="">
    <xsd:import namespace="1fc34104-45e8-4a19-a76b-f12184e50945"/>
    <xsd:import namespace="15371745-fb9e-45e1-b3f8-3e40ca9391d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c34104-45e8-4a19-a76b-f12184e509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dc84179-c349-4356-be95-5a7b591d098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371745-fb9e-45e1-b3f8-3e40ca9391d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8f307093-6992-4e47-950d-badaef9857a9}" ma:internalName="TaxCatchAll" ma:showField="CatchAllData" ma:web="15371745-fb9e-45e1-b3f8-3e40ca9391d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5371745-fb9e-45e1-b3f8-3e40ca9391df" xsi:nil="true"/>
    <lcf76f155ced4ddcb4097134ff3c332f xmlns="1fc34104-45e8-4a19-a76b-f12184e5094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C98E158-0F7F-4530-9EB9-9548970B92BE}"/>
</file>

<file path=customXml/itemProps2.xml><?xml version="1.0" encoding="utf-8"?>
<ds:datastoreItem xmlns:ds="http://schemas.openxmlformats.org/officeDocument/2006/customXml" ds:itemID="{C84A121F-6145-4FF2-963E-66ADFE2902B7}"/>
</file>

<file path=customXml/itemProps3.xml><?xml version="1.0" encoding="utf-8"?>
<ds:datastoreItem xmlns:ds="http://schemas.openxmlformats.org/officeDocument/2006/customXml" ds:itemID="{674F026A-4A7C-4731-B712-269DD96BFE70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219</Words>
  <Application>Microsoft Office PowerPoint</Application>
  <PresentationFormat>Widescreen</PresentationFormat>
  <Paragraphs>25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Noto Sans Symbols</vt:lpstr>
      <vt:lpstr>Twentieth Century</vt:lpstr>
      <vt:lpstr>Integral</vt:lpstr>
      <vt:lpstr>SPECIAL MOMENTS, SPECIAL PEOPLE</vt:lpstr>
      <vt:lpstr>FOR YOU</vt:lpstr>
      <vt:lpstr>READING</vt:lpstr>
      <vt:lpstr>WHO OR WHAT IS SPECIAL TO YOU?</vt:lpstr>
      <vt:lpstr>CREATE YOUR OWN POEM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 McMurray</dc:creator>
  <cp:lastModifiedBy>Head of School Mill Lane - Horsford CofE VA Primary School</cp:lastModifiedBy>
  <cp:revision>1</cp:revision>
  <dcterms:created xsi:type="dcterms:W3CDTF">2021-06-14T14:10:15Z</dcterms:created>
  <dcterms:modified xsi:type="dcterms:W3CDTF">2025-01-30T22:23:24Z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0x0101002CC895D466D72340A406A281ABC51974</vt:lpwstr>
  </property>
</Properties>
</file>